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256" r:id="rId2"/>
    <p:sldId id="284" r:id="rId3"/>
    <p:sldId id="285" r:id="rId4"/>
    <p:sldId id="275" r:id="rId5"/>
    <p:sldId id="276" r:id="rId6"/>
    <p:sldId id="268" r:id="rId7"/>
    <p:sldId id="286" r:id="rId8"/>
    <p:sldId id="290" r:id="rId9"/>
    <p:sldId id="279" r:id="rId10"/>
    <p:sldId id="288" r:id="rId11"/>
    <p:sldId id="287" r:id="rId12"/>
    <p:sldId id="281" r:id="rId13"/>
    <p:sldId id="291" r:id="rId14"/>
    <p:sldId id="292" r:id="rId15"/>
    <p:sldId id="293" r:id="rId16"/>
    <p:sldId id="294" r:id="rId17"/>
    <p:sldId id="273" r:id="rId18"/>
    <p:sldId id="282" r:id="rId19"/>
    <p:sldId id="274" r:id="rId20"/>
    <p:sldId id="264" r:id="rId21"/>
    <p:sldId id="265" r:id="rId22"/>
    <p:sldId id="277" r:id="rId23"/>
    <p:sldId id="295" r:id="rId24"/>
    <p:sldId id="297" r:id="rId25"/>
    <p:sldId id="296" r:id="rId26"/>
    <p:sldId id="280" r:id="rId27"/>
    <p:sldId id="298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 varScale="1">
        <p:scale>
          <a:sx n="91" d="100"/>
          <a:sy n="91" d="100"/>
        </p:scale>
        <p:origin x="-438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2F01C-BC14-4F81-87AE-D5D26E359E8E}" type="datetimeFigureOut">
              <a:rPr lang="fr-FR" smtClean="0"/>
              <a:pPr/>
              <a:t>25/05/2020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9472F-C389-4AF2-BA24-C1FF8F94A66B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383886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7B33F-87D8-4BFE-BCBF-731AD622E09E}" type="datetime1">
              <a:rPr lang="fr-FR" smtClean="0"/>
              <a:pPr/>
              <a:t>25/05/2020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HUGO ROUSSILLE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41275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CC754-28B9-41E4-AE10-BE433397311B}" type="datetime1">
              <a:rPr lang="fr-FR" smtClean="0"/>
              <a:pPr/>
              <a:t>25/05/2020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10933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81CE-1004-4FD8-A91E-F417EDBE9258}" type="datetime1">
              <a:rPr lang="fr-FR" smtClean="0"/>
              <a:pPr/>
              <a:t>25/05/2020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649712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8D5B8C6-4155-4EB9-B087-F0D9DC106B8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>
            <a:lvl1pPr>
              <a:defRPr u="sng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6A21C15B-E28D-465A-BCAB-2D6FF161E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775"/>
          </a:xfr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sz="2200" b="0"/>
            </a:lvl2pPr>
            <a:lvl3pPr>
              <a:defRPr sz="2200" b="0"/>
            </a:lvl3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98AAC9D8-FA89-4FAF-8562-21E68C49A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153D2C01-2603-4BFE-BB79-94242F05B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Gloria Bertrand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EA72FA38-E07D-44D6-ACBA-7B96D3F4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3263C165-1CF2-4D59-9A6C-47C1A89084C0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xmlns="" id="{23820041-97FA-4A19-8DC7-299B6475C5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438400"/>
            <a:ext cx="10515600" cy="37973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699871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FEB24-1155-4371-B688-DDAD01CF823D}" type="datetime1">
              <a:rPr lang="fr-FR" smtClean="0"/>
              <a:pPr/>
              <a:t>25/05/2020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836835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147B3-5A91-453A-92FD-677E850FA3A5}" type="datetime1">
              <a:rPr lang="fr-FR" smtClean="0"/>
              <a:pPr/>
              <a:t>25/05/2020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16902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6843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460206"/>
            <a:ext cx="4937760" cy="44088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60205"/>
            <a:ext cx="4937760" cy="44088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0384B-D365-439B-B9FB-A10B3FA0B79A}" type="datetime1">
              <a:rPr lang="fr-FR" smtClean="0"/>
              <a:pPr/>
              <a:t>25/05/2020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117803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77B8B-BEB2-49C1-8BB4-8D396D554AA6}" type="datetime1">
              <a:rPr lang="fr-FR" smtClean="0"/>
              <a:pPr/>
              <a:t>25/05/2020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91132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3237-6937-4077-8416-FFF866A41361}" type="datetime1">
              <a:rPr lang="fr-FR" smtClean="0"/>
              <a:pPr/>
              <a:t>25/05/2020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64982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E37A-26D6-4DCD-AF35-3F127425D5BF}" type="datetime1">
              <a:rPr lang="fr-FR" smtClean="0"/>
              <a:pPr/>
              <a:t>25/05/2020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/>
              <a:t>HUGO ROUSSILLE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1005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F45A67E-4DF6-4C8F-B8DA-2D1171F57B74}" type="datetime1">
              <a:rPr lang="fr-FR" smtClean="0"/>
              <a:pPr/>
              <a:t>25/05/2020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HUGO ROUSSILLE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A00AD0-89FA-4358-AFE4-0A4CF2693EF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590199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4F725-0123-4CE3-85B9-619490EE40F6}" type="datetime1">
              <a:rPr lang="fr-FR" smtClean="0"/>
              <a:pPr/>
              <a:t>25/05/2020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43025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17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28237"/>
            <a:ext cx="10058400" cy="44408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63DEDF1-3E42-46F1-803C-3F81A5B34212}" type="datetime1">
              <a:rPr lang="fr-FR" smtClean="0"/>
              <a:pPr/>
              <a:t>25/05/2020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HUGO ROUSSILLE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A00AD0-89FA-4358-AFE4-0A4CF2693EF1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69251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144468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blio.editions-bordas.fr/adistance/9782047346235/?openBook=9782047346235%3fdXNlck5hbWU9THVKRFJFdFU4Y2VyZGtqa2F3QXMvQT09JnVzZXJQYXNzd29yZD1XalB3YkZzdmZ2RmNDSHNXUmgyemt3PT0mZGVtbz10cnVlJndhdGVybWFyaz0=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05A20284-6E28-4815-81F6-68D3A0402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Stéréochimie et molécules du vivant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="" xmlns:a16="http://schemas.microsoft.com/office/drawing/2014/main" id="{8FCEC554-AF82-49BC-9FF3-978A8522E9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AGREGATION </a:t>
            </a:r>
            <a:r>
              <a:rPr lang="fr-FR" dirty="0" smtClean="0"/>
              <a:t>2020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A108AC17-FBA1-49AF-9262-771D85784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56376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5" name="Image 4"/>
          <p:cNvPicPr/>
          <p:nvPr/>
        </p:nvPicPr>
        <p:blipFill>
          <a:blip r:embed="rId2" cstate="print"/>
          <a:srcRect l="10248" t="21765" r="7107" b="10588"/>
          <a:stretch>
            <a:fillRect/>
          </a:stretch>
        </p:blipFill>
        <p:spPr bwMode="auto">
          <a:xfrm>
            <a:off x="1671144" y="1608083"/>
            <a:ext cx="8277553" cy="3694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260151" y="5367423"/>
            <a:ext cx="4398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extrait de Physique-Chimie TS Bordas (2012)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62757" y="5475577"/>
            <a:ext cx="117295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u="sng" dirty="0" smtClean="0">
                <a:hlinkClick r:id="rId3"/>
              </a:rPr>
              <a:t>https://biblio.editions-bordas.fr/adistance/9782047346235/?openBook=9782047346235%3fdXNlck5hbWU9THVKRFJFdFU4Y2VyZGtqa2F3QXMvQT09JnVzZXJQYXNzd29yZD1XalB3YkZzdmZ2RmNDSHNXUmgyemt3PT0mZGVtbz10cnVlJndhdGVybWFyaz0=</a:t>
            </a:r>
            <a:endParaRPr lang="fr-FR" dirty="0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17292"/>
          </a:xfrm>
        </p:spPr>
        <p:txBody>
          <a:bodyPr>
            <a:normAutofit/>
          </a:bodyPr>
          <a:lstStyle/>
          <a:p>
            <a:r>
              <a:rPr lang="fr-FR" dirty="0" smtClean="0"/>
              <a:t>Cas de l’ovalbumine</a:t>
            </a:r>
            <a:endParaRPr lang="fr-F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Conformations de l’ADN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6" name="Image 5" descr="https://upload.wikimedia.org/wikipedia/commons/b/b9/A-B-Z-DNA_Side_View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2690" y="1310527"/>
            <a:ext cx="7000415" cy="4375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325761" y="5735286"/>
            <a:ext cx="5987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ADN-A			 		ADN-B				 </a:t>
            </a:r>
            <a:r>
              <a:rPr lang="fr-FR" b="1" dirty="0" smtClean="0"/>
              <a:t>ADN-Z 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0429494" y="4537106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 smtClean="0"/>
              <a:t>Wikipédia</a:t>
            </a:r>
            <a:endParaRPr lang="fr-F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1EEA54A7-8962-4AAE-A1EF-211C23857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Maladie de la « vache folle »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="" xmlns:a16="http://schemas.microsoft.com/office/drawing/2014/main" id="{C73E87F7-FE2B-462C-82CA-4BB86AA68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t="9169" b="1273"/>
          <a:stretch/>
        </p:blipFill>
        <p:spPr>
          <a:xfrm>
            <a:off x="1743504" y="1474385"/>
            <a:ext cx="3885362" cy="3976578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AF958E88-3FEC-444C-914B-05B1A3DD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8DD9F8E5-EC08-4043-A95E-7505091900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6153" b="3806"/>
          <a:stretch/>
        </p:blipFill>
        <p:spPr>
          <a:xfrm>
            <a:off x="6094478" y="1474385"/>
            <a:ext cx="4829021" cy="421758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0F90D3A4-7210-4BC4-A128-EA39B4603691}"/>
              </a:ext>
            </a:extLst>
          </p:cNvPr>
          <p:cNvSpPr txBox="1"/>
          <p:nvPr/>
        </p:nvSpPr>
        <p:spPr>
          <a:xfrm>
            <a:off x="2290646" y="5571459"/>
            <a:ext cx="2778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Conformation « repliée » : cerveau sain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7C857E9C-3B9B-48E7-B183-E369666CAB81}"/>
              </a:ext>
            </a:extLst>
          </p:cNvPr>
          <p:cNvSpPr txBox="1"/>
          <p:nvPr/>
        </p:nvSpPr>
        <p:spPr>
          <a:xfrm>
            <a:off x="7162198" y="5571459"/>
            <a:ext cx="2778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Conformation « allongée » : cerveau malade</a:t>
            </a:r>
          </a:p>
        </p:txBody>
      </p:sp>
    </p:spTree>
    <p:extLst>
      <p:ext uri="{BB962C8B-B14F-4D97-AF65-F5344CB8AC3E}">
        <p14:creationId xmlns="" xmlns:p14="http://schemas.microsoft.com/office/powerpoint/2010/main" val="694734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79" y="0"/>
            <a:ext cx="10148789" cy="1471448"/>
          </a:xfrm>
        </p:spPr>
        <p:txBody>
          <a:bodyPr>
            <a:normAutofit/>
          </a:bodyPr>
          <a:lstStyle/>
          <a:p>
            <a:r>
              <a:rPr lang="fr-FR" dirty="0" smtClean="0"/>
              <a:t>Différence entre </a:t>
            </a:r>
            <a:r>
              <a:rPr lang="fr-FR" dirty="0" err="1" smtClean="0"/>
              <a:t>stéréoisomères</a:t>
            </a:r>
            <a:r>
              <a:rPr lang="fr-FR" dirty="0" smtClean="0"/>
              <a:t> de conformation et de configuration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6" name="Image 5"/>
          <p:cNvPicPr/>
          <p:nvPr/>
        </p:nvPicPr>
        <p:blipFill>
          <a:blip r:embed="rId2" cstate="print"/>
          <a:srcRect l="22479" t="8529" r="19835" b="20545"/>
          <a:stretch>
            <a:fillRect/>
          </a:stretch>
        </p:blipFill>
        <p:spPr bwMode="auto">
          <a:xfrm>
            <a:off x="2617077" y="1713878"/>
            <a:ext cx="7077896" cy="4277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354745" y="5977023"/>
            <a:ext cx="4398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extrait de Physique-Chimie TS Bordas (2012)</a:t>
            </a:r>
            <a:endParaRPr lang="fr-FR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Exemples d’objets chiraux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7" name="Image 6"/>
          <p:cNvPicPr/>
          <p:nvPr/>
        </p:nvPicPr>
        <p:blipFill>
          <a:blip r:embed="rId2" cstate="print"/>
          <a:srcRect l="25694" t="6960" r="25485" b="9948"/>
          <a:stretch>
            <a:fillRect/>
          </a:stretch>
        </p:blipFill>
        <p:spPr bwMode="auto">
          <a:xfrm>
            <a:off x="3846785" y="1566041"/>
            <a:ext cx="4235669" cy="4047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7207599" y="5840389"/>
            <a:ext cx="4398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extrait de Physique-Chimie TS Bordas (2012)</a:t>
            </a:r>
            <a:endParaRPr lang="fr-F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Enantiomères de l’alanine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7" name="Image 6"/>
          <p:cNvPicPr/>
          <p:nvPr/>
        </p:nvPicPr>
        <p:blipFill>
          <a:blip r:embed="rId2" cstate="print"/>
          <a:srcRect l="18496" t="8375" r="17925" b="32770"/>
          <a:stretch>
            <a:fillRect/>
          </a:stretch>
        </p:blipFill>
        <p:spPr bwMode="auto">
          <a:xfrm>
            <a:off x="2254961" y="1629102"/>
            <a:ext cx="7623532" cy="3962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7207599" y="5840389"/>
            <a:ext cx="4398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extrait de Physique-Chimie TS Bordas (2012)</a:t>
            </a:r>
            <a:endParaRPr lang="fr-F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79" y="147145"/>
            <a:ext cx="10274913" cy="1366345"/>
          </a:xfrm>
        </p:spPr>
        <p:txBody>
          <a:bodyPr>
            <a:normAutofit/>
          </a:bodyPr>
          <a:lstStyle/>
          <a:p>
            <a:r>
              <a:rPr lang="fr-FR" dirty="0" smtClean="0"/>
              <a:t>Interactions de deux énantiomères sur un récepteur chiral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6" name="Image 5"/>
          <p:cNvPicPr/>
          <p:nvPr/>
        </p:nvPicPr>
        <p:blipFill>
          <a:blip r:embed="rId2" cstate="print"/>
          <a:srcRect l="20153" t="8746" r="19576" b="42978"/>
          <a:stretch>
            <a:fillRect/>
          </a:stretch>
        </p:blipFill>
        <p:spPr bwMode="auto">
          <a:xfrm>
            <a:off x="2125195" y="1797268"/>
            <a:ext cx="8343110" cy="3752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207599" y="5840389"/>
            <a:ext cx="4398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extrait de Physique-Chimie TS Bordas (2012)</a:t>
            </a:r>
            <a:endParaRPr lang="fr-FR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F7B5C54-3140-45FB-8729-81C59FCE8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Thréonine : deux C*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75A88EC-ED55-40C2-B884-D386EC350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BF15-B7D3-4BB6-885E-A86938A92F98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2050" name="Picture 2" descr="RÃ©sultat de recherche d'images pour &quot;developed formula threonine&quot;">
            <a:extLst>
              <a:ext uri="{FF2B5EF4-FFF2-40B4-BE49-F238E27FC236}">
                <a16:creationId xmlns="" xmlns:a16="http://schemas.microsoft.com/office/drawing/2014/main" id="{40C646FF-3009-4D25-AC72-134319C6D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grayscl/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4062" b="23168"/>
          <a:stretch/>
        </p:blipFill>
        <p:spPr bwMode="auto">
          <a:xfrm>
            <a:off x="3477867" y="2265333"/>
            <a:ext cx="5050698" cy="26652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 : coins arrondis 4">
            <a:extLst>
              <a:ext uri="{FF2B5EF4-FFF2-40B4-BE49-F238E27FC236}">
                <a16:creationId xmlns="" xmlns:a16="http://schemas.microsoft.com/office/drawing/2014/main" id="{05602545-B9C0-493A-B6A5-C39006C8D30A}"/>
              </a:ext>
            </a:extLst>
          </p:cNvPr>
          <p:cNvSpPr/>
          <p:nvPr/>
        </p:nvSpPr>
        <p:spPr>
          <a:xfrm>
            <a:off x="4840357" y="3269974"/>
            <a:ext cx="447260" cy="596348"/>
          </a:xfrm>
          <a:prstGeom prst="roundRect">
            <a:avLst/>
          </a:prstGeom>
          <a:solidFill>
            <a:srgbClr val="1CADE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="" xmlns:a16="http://schemas.microsoft.com/office/drawing/2014/main" id="{6F8D2B34-6388-4C06-AA88-AD30DAC3D736}"/>
              </a:ext>
            </a:extLst>
          </p:cNvPr>
          <p:cNvSpPr/>
          <p:nvPr/>
        </p:nvSpPr>
        <p:spPr>
          <a:xfrm>
            <a:off x="6180879" y="3269974"/>
            <a:ext cx="447260" cy="596348"/>
          </a:xfrm>
          <a:prstGeom prst="roundRect">
            <a:avLst/>
          </a:prstGeom>
          <a:solidFill>
            <a:schemeClr val="accent4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039856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F4444AD9-C9E9-4AA9-A492-962F900A5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Stéréoisomérie de configuration : la thréonine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09116D50-5147-45C5-9A6E-E21075DD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BF15-B7D3-4BB6-885E-A86938A92F98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1026" name="Picture 2" descr="L-Threonin - L-Threonine.svg">
            <a:extLst>
              <a:ext uri="{FF2B5EF4-FFF2-40B4-BE49-F238E27FC236}">
                <a16:creationId xmlns="" xmlns:a16="http://schemas.microsoft.com/office/drawing/2014/main" id="{7CFABF35-B178-449F-A92D-18691F7C6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60" y="1490868"/>
            <a:ext cx="3517500" cy="216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-Threonine.svg">
            <a:extLst>
              <a:ext uri="{FF2B5EF4-FFF2-40B4-BE49-F238E27FC236}">
                <a16:creationId xmlns="" xmlns:a16="http://schemas.microsoft.com/office/drawing/2014/main" id="{442F465D-CDF4-4283-89C6-9F351DC8F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5346"/>
          <a:stretch/>
        </p:blipFill>
        <p:spPr bwMode="auto">
          <a:xfrm>
            <a:off x="7202388" y="1313906"/>
            <a:ext cx="3776252" cy="234563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>
            <a:extLst>
              <a:ext uri="{FF2B5EF4-FFF2-40B4-BE49-F238E27FC236}">
                <a16:creationId xmlns="" xmlns:a16="http://schemas.microsoft.com/office/drawing/2014/main" id="{C4B1CEAC-05D4-402E-94D7-9AB6C7B23B54}"/>
              </a:ext>
            </a:extLst>
          </p:cNvPr>
          <p:cNvCxnSpPr>
            <a:cxnSpLocks/>
          </p:cNvCxnSpPr>
          <p:nvPr/>
        </p:nvCxnSpPr>
        <p:spPr>
          <a:xfrm>
            <a:off x="4989613" y="2307819"/>
            <a:ext cx="1967778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9533CAD1-E270-47CD-8668-24E6EB0FECE0}"/>
              </a:ext>
            </a:extLst>
          </p:cNvPr>
          <p:cNvSpPr txBox="1"/>
          <p:nvPr/>
        </p:nvSpPr>
        <p:spPr>
          <a:xfrm>
            <a:off x="5004549" y="2570868"/>
            <a:ext cx="1952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Énantiomères</a:t>
            </a:r>
          </a:p>
        </p:txBody>
      </p:sp>
    </p:spTree>
    <p:extLst>
      <p:ext uri="{BB962C8B-B14F-4D97-AF65-F5344CB8AC3E}">
        <p14:creationId xmlns="" xmlns:p14="http://schemas.microsoft.com/office/powerpoint/2010/main" val="1694477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F4444AD9-C9E9-4AA9-A492-962F900A5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Stéréoisomérie de configuration : la thréonine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09116D50-5147-45C5-9A6E-E21075DD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BF15-B7D3-4BB6-885E-A86938A92F98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1026" name="Picture 2" descr="L-Threonin - L-Threonine.svg">
            <a:extLst>
              <a:ext uri="{FF2B5EF4-FFF2-40B4-BE49-F238E27FC236}">
                <a16:creationId xmlns="" xmlns:a16="http://schemas.microsoft.com/office/drawing/2014/main" id="{7CFABF35-B178-449F-A92D-18691F7C6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60" y="1490868"/>
            <a:ext cx="3517500" cy="216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-allo-Threonine.svg">
            <a:extLst>
              <a:ext uri="{FF2B5EF4-FFF2-40B4-BE49-F238E27FC236}">
                <a16:creationId xmlns="" xmlns:a16="http://schemas.microsoft.com/office/drawing/2014/main" id="{D4B08D1D-219E-4AAB-8C35-996BE88C0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4750"/>
          <a:stretch/>
        </p:blipFill>
        <p:spPr bwMode="auto">
          <a:xfrm>
            <a:off x="1083983" y="3692565"/>
            <a:ext cx="3776253" cy="23715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>
            <a:extLst>
              <a:ext uri="{FF2B5EF4-FFF2-40B4-BE49-F238E27FC236}">
                <a16:creationId xmlns="" xmlns:a16="http://schemas.microsoft.com/office/drawing/2014/main" id="{EBCF616C-830F-44D1-84A9-46AFEB2EE9A4}"/>
              </a:ext>
            </a:extLst>
          </p:cNvPr>
          <p:cNvCxnSpPr>
            <a:cxnSpLocks/>
          </p:cNvCxnSpPr>
          <p:nvPr/>
        </p:nvCxnSpPr>
        <p:spPr>
          <a:xfrm rot="16200000">
            <a:off x="1065729" y="3885435"/>
            <a:ext cx="1440000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="" xmlns:a16="http://schemas.microsoft.com/office/drawing/2014/main" id="{B6E45467-A243-4918-953C-E43551AF6847}"/>
              </a:ext>
            </a:extLst>
          </p:cNvPr>
          <p:cNvSpPr txBox="1"/>
          <p:nvPr/>
        </p:nvSpPr>
        <p:spPr>
          <a:xfrm>
            <a:off x="4279291" y="3440884"/>
            <a:ext cx="2565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C000"/>
                </a:solidFill>
              </a:rPr>
              <a:t>Diastéréoisomères</a:t>
            </a:r>
          </a:p>
        </p:txBody>
      </p:sp>
    </p:spTree>
    <p:extLst>
      <p:ext uri="{BB962C8B-B14F-4D97-AF65-F5344CB8AC3E}">
        <p14:creationId xmlns="" xmlns:p14="http://schemas.microsoft.com/office/powerpoint/2010/main" val="952748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Deltaméthrine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6" name="Image 5" descr="Deltaméthrine — Wikipédia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7269" y="2337299"/>
            <a:ext cx="8745132" cy="3359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9506716" y="5504058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wikipédia</a:t>
            </a:r>
            <a:endParaRPr lang="fr-F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F4444AD9-C9E9-4AA9-A492-962F900A5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Stéréoisomérie de configuration : la thréonine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09116D50-5147-45C5-9A6E-E21075DD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BF15-B7D3-4BB6-885E-A86938A92F98}" type="slidenum">
              <a:rPr lang="fr-FR" smtClean="0"/>
              <a:pPr/>
              <a:t>20</a:t>
            </a:fld>
            <a:endParaRPr lang="fr-FR"/>
          </a:p>
        </p:txBody>
      </p:sp>
      <p:pic>
        <p:nvPicPr>
          <p:cNvPr id="1026" name="Picture 2" descr="L-Threonin - L-Threonine.svg">
            <a:extLst>
              <a:ext uri="{FF2B5EF4-FFF2-40B4-BE49-F238E27FC236}">
                <a16:creationId xmlns="" xmlns:a16="http://schemas.microsoft.com/office/drawing/2014/main" id="{7CFABF35-B178-449F-A92D-18691F7C6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60" y="1490868"/>
            <a:ext cx="3517500" cy="216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-Threonine.svg">
            <a:extLst>
              <a:ext uri="{FF2B5EF4-FFF2-40B4-BE49-F238E27FC236}">
                <a16:creationId xmlns="" xmlns:a16="http://schemas.microsoft.com/office/drawing/2014/main" id="{442F465D-CDF4-4283-89C6-9F351DC8F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5346"/>
          <a:stretch/>
        </p:blipFill>
        <p:spPr bwMode="auto">
          <a:xfrm>
            <a:off x="7202388" y="1313906"/>
            <a:ext cx="3776252" cy="234563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-allo-Threonine.svg">
            <a:extLst>
              <a:ext uri="{FF2B5EF4-FFF2-40B4-BE49-F238E27FC236}">
                <a16:creationId xmlns="" xmlns:a16="http://schemas.microsoft.com/office/drawing/2014/main" id="{D4B08D1D-219E-4AAB-8C35-996BE88C0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4750"/>
          <a:stretch/>
        </p:blipFill>
        <p:spPr bwMode="auto">
          <a:xfrm>
            <a:off x="1083983" y="3692565"/>
            <a:ext cx="3776253" cy="23715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-allo-Threonine.svg">
            <a:extLst>
              <a:ext uri="{FF2B5EF4-FFF2-40B4-BE49-F238E27FC236}">
                <a16:creationId xmlns="" xmlns:a16="http://schemas.microsoft.com/office/drawing/2014/main" id="{BFAB572D-644C-4D75-BBB1-02736E086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5807"/>
          <a:stretch/>
        </p:blipFill>
        <p:spPr bwMode="auto">
          <a:xfrm>
            <a:off x="7183919" y="3650868"/>
            <a:ext cx="3794721" cy="234563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>
            <a:extLst>
              <a:ext uri="{FF2B5EF4-FFF2-40B4-BE49-F238E27FC236}">
                <a16:creationId xmlns="" xmlns:a16="http://schemas.microsoft.com/office/drawing/2014/main" id="{EBCF616C-830F-44D1-84A9-46AFEB2EE9A4}"/>
              </a:ext>
            </a:extLst>
          </p:cNvPr>
          <p:cNvCxnSpPr>
            <a:cxnSpLocks/>
          </p:cNvCxnSpPr>
          <p:nvPr/>
        </p:nvCxnSpPr>
        <p:spPr>
          <a:xfrm rot="16200000">
            <a:off x="1065729" y="3885435"/>
            <a:ext cx="1440000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="" xmlns:a16="http://schemas.microsoft.com/office/drawing/2014/main" id="{7B7FCA17-E3DF-418F-909B-F446B82AAA9D}"/>
              </a:ext>
            </a:extLst>
          </p:cNvPr>
          <p:cNvCxnSpPr>
            <a:cxnSpLocks/>
          </p:cNvCxnSpPr>
          <p:nvPr/>
        </p:nvCxnSpPr>
        <p:spPr>
          <a:xfrm rot="16200000">
            <a:off x="9686270" y="3811572"/>
            <a:ext cx="1440000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="" xmlns:a16="http://schemas.microsoft.com/office/drawing/2014/main" id="{34A35AE0-8538-46D0-BEF3-39F9CCF9E727}"/>
              </a:ext>
            </a:extLst>
          </p:cNvPr>
          <p:cNvCxnSpPr>
            <a:cxnSpLocks/>
          </p:cNvCxnSpPr>
          <p:nvPr/>
        </p:nvCxnSpPr>
        <p:spPr>
          <a:xfrm flipH="1" flipV="1">
            <a:off x="4399182" y="3105387"/>
            <a:ext cx="3319668" cy="1440000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="" xmlns:a16="http://schemas.microsoft.com/office/drawing/2014/main" id="{69BAB473-E5E1-43D2-A27F-300DE9C2C2D9}"/>
              </a:ext>
            </a:extLst>
          </p:cNvPr>
          <p:cNvCxnSpPr>
            <a:cxnSpLocks/>
          </p:cNvCxnSpPr>
          <p:nvPr/>
        </p:nvCxnSpPr>
        <p:spPr>
          <a:xfrm flipV="1">
            <a:off x="4380713" y="3091572"/>
            <a:ext cx="3319668" cy="1440000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="" xmlns:a16="http://schemas.microsoft.com/office/drawing/2014/main" id="{B6E45467-A243-4918-953C-E43551AF6847}"/>
              </a:ext>
            </a:extLst>
          </p:cNvPr>
          <p:cNvSpPr txBox="1"/>
          <p:nvPr/>
        </p:nvSpPr>
        <p:spPr>
          <a:xfrm>
            <a:off x="845377" y="3575867"/>
            <a:ext cx="915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>
                <a:solidFill>
                  <a:srgbClr val="FFC000"/>
                </a:solidFill>
              </a:rPr>
              <a:t>Diast</a:t>
            </a:r>
            <a:r>
              <a:rPr lang="fr-FR" sz="2400" b="1" dirty="0">
                <a:solidFill>
                  <a:srgbClr val="FFC000"/>
                </a:solidFill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518295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F4444AD9-C9E9-4AA9-A492-962F900A5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Stéréoisomérie de configuration : la thréonine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09116D50-5147-45C5-9A6E-E21075DD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BF15-B7D3-4BB6-885E-A86938A92F98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1026" name="Picture 2" descr="L-Threonin - L-Threonine.svg">
            <a:extLst>
              <a:ext uri="{FF2B5EF4-FFF2-40B4-BE49-F238E27FC236}">
                <a16:creationId xmlns="" xmlns:a16="http://schemas.microsoft.com/office/drawing/2014/main" id="{7CFABF35-B178-449F-A92D-18691F7C6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60" y="1490868"/>
            <a:ext cx="3517500" cy="216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-Threonine.svg">
            <a:extLst>
              <a:ext uri="{FF2B5EF4-FFF2-40B4-BE49-F238E27FC236}">
                <a16:creationId xmlns="" xmlns:a16="http://schemas.microsoft.com/office/drawing/2014/main" id="{442F465D-CDF4-4283-89C6-9F351DC8F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5346"/>
          <a:stretch/>
        </p:blipFill>
        <p:spPr bwMode="auto">
          <a:xfrm>
            <a:off x="7202388" y="1313906"/>
            <a:ext cx="3776252" cy="234563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-allo-Threonine.svg">
            <a:extLst>
              <a:ext uri="{FF2B5EF4-FFF2-40B4-BE49-F238E27FC236}">
                <a16:creationId xmlns="" xmlns:a16="http://schemas.microsoft.com/office/drawing/2014/main" id="{D4B08D1D-219E-4AAB-8C35-996BE88C0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4750"/>
          <a:stretch/>
        </p:blipFill>
        <p:spPr bwMode="auto">
          <a:xfrm>
            <a:off x="1083983" y="3692565"/>
            <a:ext cx="3776253" cy="23715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-allo-Threonine.svg">
            <a:extLst>
              <a:ext uri="{FF2B5EF4-FFF2-40B4-BE49-F238E27FC236}">
                <a16:creationId xmlns="" xmlns:a16="http://schemas.microsoft.com/office/drawing/2014/main" id="{BFAB572D-644C-4D75-BBB1-02736E086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5807"/>
          <a:stretch/>
        </p:blipFill>
        <p:spPr bwMode="auto">
          <a:xfrm>
            <a:off x="7183919" y="3650868"/>
            <a:ext cx="3794721" cy="234563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>
            <a:extLst>
              <a:ext uri="{FF2B5EF4-FFF2-40B4-BE49-F238E27FC236}">
                <a16:creationId xmlns="" xmlns:a16="http://schemas.microsoft.com/office/drawing/2014/main" id="{C4B1CEAC-05D4-402E-94D7-9AB6C7B23B54}"/>
              </a:ext>
            </a:extLst>
          </p:cNvPr>
          <p:cNvCxnSpPr>
            <a:cxnSpLocks/>
          </p:cNvCxnSpPr>
          <p:nvPr/>
        </p:nvCxnSpPr>
        <p:spPr>
          <a:xfrm>
            <a:off x="4989613" y="2307819"/>
            <a:ext cx="1967778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="" xmlns:a16="http://schemas.microsoft.com/office/drawing/2014/main" id="{1218AD0D-E4DB-41F0-8420-F96231E76751}"/>
              </a:ext>
            </a:extLst>
          </p:cNvPr>
          <p:cNvCxnSpPr>
            <a:cxnSpLocks/>
          </p:cNvCxnSpPr>
          <p:nvPr/>
        </p:nvCxnSpPr>
        <p:spPr>
          <a:xfrm>
            <a:off x="4989613" y="4893543"/>
            <a:ext cx="1967778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9533CAD1-E270-47CD-8668-24E6EB0FECE0}"/>
              </a:ext>
            </a:extLst>
          </p:cNvPr>
          <p:cNvSpPr txBox="1"/>
          <p:nvPr/>
        </p:nvSpPr>
        <p:spPr>
          <a:xfrm>
            <a:off x="5464563" y="1737620"/>
            <a:ext cx="100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>
                <a:solidFill>
                  <a:schemeClr val="accent1">
                    <a:lumMod val="75000"/>
                  </a:schemeClr>
                </a:solidFill>
              </a:rPr>
              <a:t>Énant</a:t>
            </a: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="" xmlns:a16="http://schemas.microsoft.com/office/drawing/2014/main" id="{EBCF616C-830F-44D1-84A9-46AFEB2EE9A4}"/>
              </a:ext>
            </a:extLst>
          </p:cNvPr>
          <p:cNvCxnSpPr>
            <a:cxnSpLocks/>
          </p:cNvCxnSpPr>
          <p:nvPr/>
        </p:nvCxnSpPr>
        <p:spPr>
          <a:xfrm rot="16200000">
            <a:off x="1065729" y="3885435"/>
            <a:ext cx="1440000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="" xmlns:a16="http://schemas.microsoft.com/office/drawing/2014/main" id="{7B7FCA17-E3DF-418F-909B-F446B82AAA9D}"/>
              </a:ext>
            </a:extLst>
          </p:cNvPr>
          <p:cNvCxnSpPr>
            <a:cxnSpLocks/>
          </p:cNvCxnSpPr>
          <p:nvPr/>
        </p:nvCxnSpPr>
        <p:spPr>
          <a:xfrm rot="16200000">
            <a:off x="9686270" y="3811572"/>
            <a:ext cx="1440000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="" xmlns:a16="http://schemas.microsoft.com/office/drawing/2014/main" id="{34A35AE0-8538-46D0-BEF3-39F9CCF9E727}"/>
              </a:ext>
            </a:extLst>
          </p:cNvPr>
          <p:cNvCxnSpPr>
            <a:cxnSpLocks/>
          </p:cNvCxnSpPr>
          <p:nvPr/>
        </p:nvCxnSpPr>
        <p:spPr>
          <a:xfrm flipH="1" flipV="1">
            <a:off x="4399182" y="3105387"/>
            <a:ext cx="3319668" cy="1440000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="" xmlns:a16="http://schemas.microsoft.com/office/drawing/2014/main" id="{69BAB473-E5E1-43D2-A27F-300DE9C2C2D9}"/>
              </a:ext>
            </a:extLst>
          </p:cNvPr>
          <p:cNvCxnSpPr>
            <a:cxnSpLocks/>
          </p:cNvCxnSpPr>
          <p:nvPr/>
        </p:nvCxnSpPr>
        <p:spPr>
          <a:xfrm flipV="1">
            <a:off x="4380713" y="3091572"/>
            <a:ext cx="3319668" cy="1440000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="" xmlns:a16="http://schemas.microsoft.com/office/drawing/2014/main" id="{B6E45467-A243-4918-953C-E43551AF6847}"/>
              </a:ext>
            </a:extLst>
          </p:cNvPr>
          <p:cNvSpPr txBox="1"/>
          <p:nvPr/>
        </p:nvSpPr>
        <p:spPr>
          <a:xfrm>
            <a:off x="845377" y="3575867"/>
            <a:ext cx="915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>
                <a:solidFill>
                  <a:srgbClr val="FFC000"/>
                </a:solidFill>
              </a:rPr>
              <a:t>Diast</a:t>
            </a:r>
            <a:r>
              <a:rPr lang="fr-FR" sz="2400" b="1" dirty="0">
                <a:solidFill>
                  <a:srgbClr val="FFC000"/>
                </a:solidFill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2214527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92AD3C6-F985-4799-9A84-AEA24479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Acide maléique et acide fumarique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49C5B7D2-D8F2-444A-9E74-E554F604A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F0BF4EF9-1902-4A7B-B859-5AE5D70155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68" y="2071761"/>
            <a:ext cx="3603334" cy="2053900"/>
          </a:xfrm>
          <a:prstGeom prst="rect">
            <a:avLst/>
          </a:prstGeom>
        </p:spPr>
      </p:pic>
      <p:pic>
        <p:nvPicPr>
          <p:cNvPr id="13" name="Espace réservé du contenu 12">
            <a:extLst>
              <a:ext uri="{FF2B5EF4-FFF2-40B4-BE49-F238E27FC236}">
                <a16:creationId xmlns="" xmlns:a16="http://schemas.microsoft.com/office/drawing/2014/main" id="{019E807C-BDDE-4D24-9469-822AB213C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063" y="2301635"/>
            <a:ext cx="3324891" cy="1724787"/>
          </a:xfrm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63A6124A-A908-4E67-A457-BEDC5B6B2953}"/>
                  </a:ext>
                </a:extLst>
              </p:cNvPr>
              <p:cNvSpPr txBox="1"/>
              <p:nvPr/>
            </p:nvSpPr>
            <p:spPr>
              <a:xfrm>
                <a:off x="2183219" y="4430233"/>
                <a:ext cx="3196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fus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=131 </m:t>
                      </m:r>
                      <m:r>
                        <a:rPr lang="fr-FR" sz="2800" b="0" i="0" smtClean="0">
                          <a:latin typeface="Cambria Math" panose="02040503050406030204" pitchFamily="18" charset="0"/>
                        </a:rPr>
                        <m:t>°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14" name="ZoneTexte 13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63A6124A-A908-4E67-A457-BEDC5B6B2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219" y="4430233"/>
                <a:ext cx="3196855" cy="5232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9075D08-BC9A-4D80-AD4C-F337EFF75AF7}"/>
                  </a:ext>
                </a:extLst>
              </p:cNvPr>
              <p:cNvSpPr txBox="1"/>
              <p:nvPr/>
            </p:nvSpPr>
            <p:spPr>
              <a:xfrm>
                <a:off x="6811928" y="4430233"/>
                <a:ext cx="3196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fus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=287 </m:t>
                      </m:r>
                      <m:r>
                        <a:rPr lang="fr-FR" sz="2800" b="0" i="0" smtClean="0">
                          <a:latin typeface="Cambria Math" panose="02040503050406030204" pitchFamily="18" charset="0"/>
                        </a:rPr>
                        <m:t>°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D9075D08-BC9A-4D80-AD4C-F337EFF75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928" y="4430233"/>
                <a:ext cx="3196855" cy="52322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302570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Acide maléique et acide fumarique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23</a:t>
            </a:fld>
            <a:endParaRPr lang="fr-FR"/>
          </a:p>
        </p:txBody>
      </p:sp>
      <p:pic>
        <p:nvPicPr>
          <p:cNvPr id="6" name="Image 5"/>
          <p:cNvPicPr/>
          <p:nvPr/>
        </p:nvPicPr>
        <p:blipFill>
          <a:blip r:embed="rId2" cstate="print"/>
          <a:srcRect l="9255" t="35000" r="71573" b="7059"/>
          <a:stretch>
            <a:fillRect/>
          </a:stretch>
        </p:blipFill>
        <p:spPr bwMode="auto">
          <a:xfrm>
            <a:off x="4235669" y="1739544"/>
            <a:ext cx="2566823" cy="4359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Connecteur droit avec flèche 7"/>
          <p:cNvCxnSpPr/>
          <p:nvPr/>
        </p:nvCxnSpPr>
        <p:spPr>
          <a:xfrm flipH="1">
            <a:off x="5917324" y="3626070"/>
            <a:ext cx="2102069" cy="105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H="1" flipV="1">
            <a:off x="4850526" y="4272457"/>
            <a:ext cx="3168867" cy="157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8071944" y="4109545"/>
            <a:ext cx="2659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Acide maléique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8203324" y="3431627"/>
            <a:ext cx="2659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Acide fumarique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ED0123FA-E8EF-43CB-A274-9F9E1E5D9A30}"/>
              </a:ext>
            </a:extLst>
          </p:cNvPr>
          <p:cNvSpPr txBox="1"/>
          <p:nvPr/>
        </p:nvSpPr>
        <p:spPr>
          <a:xfrm>
            <a:off x="709116" y="5042698"/>
            <a:ext cx="235773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Eluant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Ethanol 3</a:t>
            </a:r>
            <a:r>
              <a:rPr lang="fr-FR" dirty="0" smtClean="0"/>
              <a:t>/5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Acétone 2/5</a:t>
            </a:r>
            <a:endParaRPr lang="fr-FR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L’isomérisation liée à la vision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24</a:t>
            </a:fld>
            <a:endParaRPr lang="fr-FR"/>
          </a:p>
        </p:txBody>
      </p:sp>
      <p:pic>
        <p:nvPicPr>
          <p:cNvPr id="6" name="Picture 2" descr="Rétinal — Wikipédia">
            <a:extLst>
              <a:ext uri="{FF2B5EF4-FFF2-40B4-BE49-F238E27FC236}">
                <a16:creationId xmlns:a16="http://schemas.microsoft.com/office/drawing/2014/main" xmlns="" id="{EC63A82F-EE83-4C6F-91BC-D78D1946B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22919" y="1797270"/>
            <a:ext cx="7929215" cy="417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25</a:t>
            </a:fld>
            <a:endParaRPr lang="fr-FR"/>
          </a:p>
        </p:txBody>
      </p:sp>
      <p:pic>
        <p:nvPicPr>
          <p:cNvPr id="6" name="Image 5"/>
          <p:cNvPicPr/>
          <p:nvPr/>
        </p:nvPicPr>
        <p:blipFill>
          <a:blip r:embed="rId2" cstate="print"/>
          <a:srcRect l="17707" t="8077" r="17159" b="27052"/>
          <a:stretch>
            <a:fillRect/>
          </a:stretch>
        </p:blipFill>
        <p:spPr bwMode="auto">
          <a:xfrm>
            <a:off x="2112579" y="1639614"/>
            <a:ext cx="7987861" cy="4474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91B48201-22D5-4432-8AFC-7AB01F353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26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29840595-917E-4023-9CBD-C20D318832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522" y="0"/>
            <a:ext cx="3593783" cy="626554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="" xmlns:a16="http://schemas.microsoft.com/office/drawing/2014/main" id="{5E76F2E6-7E66-4700-98B7-629AD5F45B2B}"/>
              </a:ext>
            </a:extLst>
          </p:cNvPr>
          <p:cNvSpPr txBox="1">
            <a:spLocks/>
          </p:cNvSpPr>
          <p:nvPr/>
        </p:nvSpPr>
        <p:spPr>
          <a:xfrm>
            <a:off x="849186" y="1796427"/>
            <a:ext cx="4516711" cy="10172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Structure des protéines</a:t>
            </a:r>
          </a:p>
        </p:txBody>
      </p:sp>
    </p:spTree>
    <p:extLst>
      <p:ext uri="{BB962C8B-B14F-4D97-AF65-F5344CB8AC3E}">
        <p14:creationId xmlns="" xmlns:p14="http://schemas.microsoft.com/office/powerpoint/2010/main" val="1495713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Crise sanitaire du Thalidomide (1950)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27</a:t>
            </a:fld>
            <a:endParaRPr lang="fr-FR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80083" y="2418036"/>
            <a:ext cx="5317067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6" descr="Thalidomide — Wikipédi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839" y="2097742"/>
            <a:ext cx="5226876" cy="268313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5426570" y="582987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 smtClean="0"/>
              <a:t>Wikipédia</a:t>
            </a:r>
            <a:endParaRPr lang="fr-FR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E667CB66-4E7D-4924-83E3-FD851B0B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BF15-B7D3-4BB6-885E-A86938A92F98}" type="slidenum">
              <a:rPr lang="fr-FR" smtClean="0"/>
              <a:pPr/>
              <a:t>28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76DCE9AC-6698-4241-B5B8-9A2588B334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5382" r="47582" b="2754"/>
          <a:stretch/>
        </p:blipFill>
        <p:spPr>
          <a:xfrm rot="16200000">
            <a:off x="3230216" y="-1432931"/>
            <a:ext cx="6147353" cy="9079396"/>
          </a:xfrm>
          <a:prstGeom prst="rect">
            <a:avLst/>
          </a:prstGeom>
        </p:spPr>
      </p:pic>
      <p:sp>
        <p:nvSpPr>
          <p:cNvPr id="5" name="Titre 2">
            <a:extLst>
              <a:ext uri="{FF2B5EF4-FFF2-40B4-BE49-F238E27FC236}">
                <a16:creationId xmlns="" xmlns:a16="http://schemas.microsoft.com/office/drawing/2014/main" id="{2C2D544A-041B-430D-9A03-FF8C4860E889}"/>
              </a:ext>
            </a:extLst>
          </p:cNvPr>
          <p:cNvSpPr txBox="1">
            <a:spLocks/>
          </p:cNvSpPr>
          <p:nvPr/>
        </p:nvSpPr>
        <p:spPr>
          <a:xfrm>
            <a:off x="101050" y="4620065"/>
            <a:ext cx="5077237" cy="9129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Relations d’isomérie</a:t>
            </a:r>
          </a:p>
        </p:txBody>
      </p:sp>
    </p:spTree>
    <p:extLst>
      <p:ext uri="{BB962C8B-B14F-4D97-AF65-F5344CB8AC3E}">
        <p14:creationId xmlns="" xmlns:p14="http://schemas.microsoft.com/office/powerpoint/2010/main" val="733679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Carvone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1026" name="AutoShape 2" descr="Carvone | CAS 99-49-0 | LGC Stand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8" name="Picture 4" descr="Carvo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1354" y="1619229"/>
            <a:ext cx="2850384" cy="43880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au 17">
            <a:extLst>
              <a:ext uri="{FF2B5EF4-FFF2-40B4-BE49-F238E27FC236}">
                <a16:creationId xmlns="" xmlns:a16="http://schemas.microsoft.com/office/drawing/2014/main" id="{B1B01D60-530A-42A6-8396-3FD4759A5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98236564"/>
              </p:ext>
            </p:extLst>
          </p:nvPr>
        </p:nvGraphicFramePr>
        <p:xfrm>
          <a:off x="6275092" y="1466756"/>
          <a:ext cx="4281378" cy="4735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126">
                  <a:extLst>
                    <a:ext uri="{9D8B030D-6E8A-4147-A177-3AD203B41FA5}">
                      <a16:colId xmlns="" xmlns:a16="http://schemas.microsoft.com/office/drawing/2014/main" val="996765087"/>
                    </a:ext>
                  </a:extLst>
                </a:gridCol>
                <a:gridCol w="1427126">
                  <a:extLst>
                    <a:ext uri="{9D8B030D-6E8A-4147-A177-3AD203B41FA5}">
                      <a16:colId xmlns="" xmlns:a16="http://schemas.microsoft.com/office/drawing/2014/main" val="2119107521"/>
                    </a:ext>
                  </a:extLst>
                </a:gridCol>
                <a:gridCol w="1427126">
                  <a:extLst>
                    <a:ext uri="{9D8B030D-6E8A-4147-A177-3AD203B41FA5}">
                      <a16:colId xmlns="" xmlns:a16="http://schemas.microsoft.com/office/drawing/2014/main" val="2045912847"/>
                    </a:ext>
                  </a:extLst>
                </a:gridCol>
              </a:tblGrid>
              <a:tr h="446996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Formule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Abondance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14210428"/>
                  </a:ext>
                </a:extLst>
              </a:tr>
              <a:tr h="1429346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Alanine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8,3 %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52874551"/>
                  </a:ext>
                </a:extLst>
              </a:tr>
              <a:tr h="1429346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Valine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6,9 %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29660278"/>
                  </a:ext>
                </a:extLst>
              </a:tr>
              <a:tr h="1429346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Thréonine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5,3 %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20833751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="" xmlns:a16="http://schemas.microsoft.com/office/drawing/2014/main" id="{C35D3FC7-AC70-4D7B-86EA-E1DCF8A0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Acides aminés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9167E085-BFC8-486A-B09F-7FB3C745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="" xmlns:a16="http://schemas.microsoft.com/office/drawing/2014/main" id="{02791F1F-F514-46A8-AF24-ADCBECA12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530" y="2570100"/>
            <a:ext cx="2735347" cy="2071404"/>
          </a:xfrm>
        </p:spPr>
      </p:pic>
      <p:pic>
        <p:nvPicPr>
          <p:cNvPr id="11" name="Graphique 10">
            <a:extLst>
              <a:ext uri="{FF2B5EF4-FFF2-40B4-BE49-F238E27FC236}">
                <a16:creationId xmlns="" xmlns:a16="http://schemas.microsoft.com/office/drawing/2014/main" id="{7B5EB4EC-1AB4-44A4-9D7F-87F4F6D00D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0245" y="1907686"/>
            <a:ext cx="1506120" cy="1324828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="" xmlns:a16="http://schemas.microsoft.com/office/drawing/2014/main" id="{EDBA749B-AA5F-4FD4-87EC-490FD682B9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0245" y="4721077"/>
            <a:ext cx="1506120" cy="1575848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="" xmlns:a16="http://schemas.microsoft.com/office/drawing/2014/main" id="{F25EBA10-852F-4220-8610-C06A29FD62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01090" y="3327649"/>
            <a:ext cx="1506120" cy="15200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96885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5300B528-B041-49BC-8B92-C40BE26E0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CCM de la carvone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726DD68D-D1B7-4B38-B63D-2DD5AE8C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6" name="Arrondir un rectangle avec un coin du même côté 734">
            <a:extLst>
              <a:ext uri="{FF2B5EF4-FFF2-40B4-BE49-F238E27FC236}">
                <a16:creationId xmlns="" xmlns:a16="http://schemas.microsoft.com/office/drawing/2014/main" id="{BBD06ECA-D199-4FD9-81FD-761CB81F8BFB}"/>
              </a:ext>
            </a:extLst>
          </p:cNvPr>
          <p:cNvSpPr/>
          <p:nvPr/>
        </p:nvSpPr>
        <p:spPr>
          <a:xfrm rot="10800000" flipH="1">
            <a:off x="3299919" y="3019575"/>
            <a:ext cx="2148139" cy="2726896"/>
          </a:xfrm>
          <a:custGeom>
            <a:avLst/>
            <a:gdLst>
              <a:gd name="connsiteX0" fmla="*/ 358030 w 2148139"/>
              <a:gd name="connsiteY0" fmla="*/ 0 h 2726896"/>
              <a:gd name="connsiteX1" fmla="*/ 1790109 w 2148139"/>
              <a:gd name="connsiteY1" fmla="*/ 0 h 2726896"/>
              <a:gd name="connsiteX2" fmla="*/ 2148139 w 2148139"/>
              <a:gd name="connsiteY2" fmla="*/ 358030 h 2726896"/>
              <a:gd name="connsiteX3" fmla="*/ 2148139 w 2148139"/>
              <a:gd name="connsiteY3" fmla="*/ 2726896 h 2726896"/>
              <a:gd name="connsiteX4" fmla="*/ 2148139 w 2148139"/>
              <a:gd name="connsiteY4" fmla="*/ 2726896 h 2726896"/>
              <a:gd name="connsiteX5" fmla="*/ 0 w 2148139"/>
              <a:gd name="connsiteY5" fmla="*/ 2726896 h 2726896"/>
              <a:gd name="connsiteX6" fmla="*/ 0 w 2148139"/>
              <a:gd name="connsiteY6" fmla="*/ 2726896 h 2726896"/>
              <a:gd name="connsiteX7" fmla="*/ 0 w 2148139"/>
              <a:gd name="connsiteY7" fmla="*/ 358030 h 2726896"/>
              <a:gd name="connsiteX8" fmla="*/ 358030 w 2148139"/>
              <a:gd name="connsiteY8" fmla="*/ 0 h 2726896"/>
              <a:gd name="connsiteX0" fmla="*/ 0 w 2239579"/>
              <a:gd name="connsiteY0" fmla="*/ 2726896 h 2818336"/>
              <a:gd name="connsiteX1" fmla="*/ 0 w 2239579"/>
              <a:gd name="connsiteY1" fmla="*/ 2726896 h 2818336"/>
              <a:gd name="connsiteX2" fmla="*/ 0 w 2239579"/>
              <a:gd name="connsiteY2" fmla="*/ 358030 h 2818336"/>
              <a:gd name="connsiteX3" fmla="*/ 358030 w 2239579"/>
              <a:gd name="connsiteY3" fmla="*/ 0 h 2818336"/>
              <a:gd name="connsiteX4" fmla="*/ 1790109 w 2239579"/>
              <a:gd name="connsiteY4" fmla="*/ 0 h 2818336"/>
              <a:gd name="connsiteX5" fmla="*/ 2148139 w 2239579"/>
              <a:gd name="connsiteY5" fmla="*/ 358030 h 2818336"/>
              <a:gd name="connsiteX6" fmla="*/ 2148139 w 2239579"/>
              <a:gd name="connsiteY6" fmla="*/ 2726896 h 2818336"/>
              <a:gd name="connsiteX7" fmla="*/ 2239579 w 2239579"/>
              <a:gd name="connsiteY7" fmla="*/ 2818336 h 2818336"/>
              <a:gd name="connsiteX0" fmla="*/ 0 w 2148139"/>
              <a:gd name="connsiteY0" fmla="*/ 2726896 h 2726896"/>
              <a:gd name="connsiteX1" fmla="*/ 0 w 2148139"/>
              <a:gd name="connsiteY1" fmla="*/ 2726896 h 2726896"/>
              <a:gd name="connsiteX2" fmla="*/ 0 w 2148139"/>
              <a:gd name="connsiteY2" fmla="*/ 358030 h 2726896"/>
              <a:gd name="connsiteX3" fmla="*/ 358030 w 2148139"/>
              <a:gd name="connsiteY3" fmla="*/ 0 h 2726896"/>
              <a:gd name="connsiteX4" fmla="*/ 1790109 w 2148139"/>
              <a:gd name="connsiteY4" fmla="*/ 0 h 2726896"/>
              <a:gd name="connsiteX5" fmla="*/ 2148139 w 2148139"/>
              <a:gd name="connsiteY5" fmla="*/ 358030 h 2726896"/>
              <a:gd name="connsiteX6" fmla="*/ 2148139 w 2148139"/>
              <a:gd name="connsiteY6" fmla="*/ 2726896 h 272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8139" h="2726896">
                <a:moveTo>
                  <a:pt x="0" y="2726896"/>
                </a:moveTo>
                <a:lnTo>
                  <a:pt x="0" y="2726896"/>
                </a:lnTo>
                <a:lnTo>
                  <a:pt x="0" y="358030"/>
                </a:lnTo>
                <a:cubicBezTo>
                  <a:pt x="0" y="160295"/>
                  <a:pt x="160295" y="0"/>
                  <a:pt x="358030" y="0"/>
                </a:cubicBezTo>
                <a:lnTo>
                  <a:pt x="1790109" y="0"/>
                </a:lnTo>
                <a:cubicBezTo>
                  <a:pt x="1987844" y="0"/>
                  <a:pt x="2148139" y="160295"/>
                  <a:pt x="2148139" y="358030"/>
                </a:cubicBezTo>
                <a:lnTo>
                  <a:pt x="2148139" y="2726896"/>
                </a:lnTo>
              </a:path>
            </a:pathLst>
          </a:cu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7" name="Parallélogramme 6">
            <a:extLst>
              <a:ext uri="{FF2B5EF4-FFF2-40B4-BE49-F238E27FC236}">
                <a16:creationId xmlns="" xmlns:a16="http://schemas.microsoft.com/office/drawing/2014/main" id="{3EB2DF32-3C3B-406F-B3F4-A8164082033E}"/>
              </a:ext>
            </a:extLst>
          </p:cNvPr>
          <p:cNvSpPr/>
          <p:nvPr/>
        </p:nvSpPr>
        <p:spPr>
          <a:xfrm rot="21208233" flipH="1">
            <a:off x="3368992" y="1801127"/>
            <a:ext cx="96139" cy="3893402"/>
          </a:xfrm>
          <a:prstGeom prst="parallelogram">
            <a:avLst>
              <a:gd name="adj" fmla="val 7793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="" xmlns:a16="http://schemas.microsoft.com/office/drawing/2014/main" id="{6FF2128C-DA56-4D19-8F2D-139990948AF4}"/>
              </a:ext>
            </a:extLst>
          </p:cNvPr>
          <p:cNvCxnSpPr>
            <a:cxnSpLocks/>
          </p:cNvCxnSpPr>
          <p:nvPr/>
        </p:nvCxnSpPr>
        <p:spPr>
          <a:xfrm>
            <a:off x="3299919" y="5208233"/>
            <a:ext cx="21481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ED0123FA-E8EF-43CB-A274-9F9E1E5D9A30}"/>
              </a:ext>
            </a:extLst>
          </p:cNvPr>
          <p:cNvSpPr txBox="1"/>
          <p:nvPr/>
        </p:nvSpPr>
        <p:spPr>
          <a:xfrm>
            <a:off x="709116" y="5042698"/>
            <a:ext cx="235773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Eluant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Cyclohexane 4/5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Acétate d’éthyle 1/5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="" xmlns:a16="http://schemas.microsoft.com/office/drawing/2014/main" id="{181865E0-99EE-458D-9DB5-207368AE0BDC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066854" y="5504363"/>
            <a:ext cx="137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0759749F-6113-4483-B23D-2C13C6281BAA}"/>
              </a:ext>
            </a:extLst>
          </p:cNvPr>
          <p:cNvSpPr txBox="1"/>
          <p:nvPr/>
        </p:nvSpPr>
        <p:spPr>
          <a:xfrm>
            <a:off x="1750939" y="2044600"/>
            <a:ext cx="84765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Plaque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="" xmlns:a16="http://schemas.microsoft.com/office/drawing/2014/main" id="{11340BD4-3B52-4913-A751-16BF153285D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598595" y="2229266"/>
            <a:ext cx="627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5F1A8B9-B2AF-42D5-83FF-5BE61975432C}"/>
              </a:ext>
            </a:extLst>
          </p:cNvPr>
          <p:cNvSpPr/>
          <p:nvPr/>
        </p:nvSpPr>
        <p:spPr>
          <a:xfrm>
            <a:off x="7845722" y="2366158"/>
            <a:ext cx="2299954" cy="33803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="" xmlns:a16="http://schemas.microsoft.com/office/drawing/2014/main" id="{8420D75A-78F4-485F-8C4B-17FD34C2A3B2}"/>
              </a:ext>
            </a:extLst>
          </p:cNvPr>
          <p:cNvCxnSpPr/>
          <p:nvPr/>
        </p:nvCxnSpPr>
        <p:spPr>
          <a:xfrm>
            <a:off x="7845722" y="5325992"/>
            <a:ext cx="22999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="" xmlns:a16="http://schemas.microsoft.com/office/drawing/2014/main" id="{550A0A2C-FE6D-4BB6-9E6F-004182407144}"/>
              </a:ext>
            </a:extLst>
          </p:cNvPr>
          <p:cNvSpPr/>
          <p:nvPr/>
        </p:nvSpPr>
        <p:spPr>
          <a:xfrm flipV="1">
            <a:off x="9439458" y="5244686"/>
            <a:ext cx="162612" cy="1626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="" xmlns:a16="http://schemas.microsoft.com/office/drawing/2014/main" id="{0EF94BED-821B-4945-B129-BBC507BD2A06}"/>
              </a:ext>
            </a:extLst>
          </p:cNvPr>
          <p:cNvSpPr/>
          <p:nvPr/>
        </p:nvSpPr>
        <p:spPr>
          <a:xfrm flipV="1">
            <a:off x="8427683" y="5246776"/>
            <a:ext cx="162612" cy="1626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E6B5C4AF-A717-4229-885E-4247CF5C92CD}"/>
                  </a:ext>
                </a:extLst>
              </p:cNvPr>
              <p:cNvSpPr txBox="1"/>
              <p:nvPr/>
            </p:nvSpPr>
            <p:spPr>
              <a:xfrm>
                <a:off x="7903535" y="5325992"/>
                <a:ext cx="1233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r-FR" dirty="0">
                    <a:solidFill>
                      <a:schemeClr val="accent5"/>
                    </a:solidFill>
                  </a:rPr>
                  <a:t>-carvone</a:t>
                </a:r>
                <a:endParaRPr lang="fr-FR" dirty="0"/>
              </a:p>
            </p:txBody>
          </p:sp>
        </mc:Choice>
        <mc:Fallback>
          <p:sp>
            <p:nvSpPr>
              <p:cNvPr id="25" name="ZoneTexte 2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E6B5C4AF-A717-4229-885E-4247CF5C9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535" y="5325992"/>
                <a:ext cx="1233377" cy="369332"/>
              </a:xfrm>
              <a:prstGeom prst="rect">
                <a:avLst/>
              </a:prstGeom>
              <a:blipFill>
                <a:blip r:embed="rId2" cstate="print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4F8974E5-9A2A-4393-9C47-340EE9139768}"/>
                  </a:ext>
                </a:extLst>
              </p:cNvPr>
              <p:cNvSpPr txBox="1"/>
              <p:nvPr/>
            </p:nvSpPr>
            <p:spPr>
              <a:xfrm>
                <a:off x="8985381" y="5317081"/>
                <a:ext cx="1233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fr-FR" dirty="0">
                    <a:solidFill>
                      <a:schemeClr val="accent1"/>
                    </a:solidFill>
                  </a:rPr>
                  <a:t>-carvone</a:t>
                </a:r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4F8974E5-9A2A-4393-9C47-340EE9139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381" y="5317081"/>
                <a:ext cx="1233377" cy="369332"/>
              </a:xfrm>
              <a:prstGeom prst="rect">
                <a:avLst/>
              </a:prstGeom>
              <a:blipFill>
                <a:blip r:embed="rId3" cstate="print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Ellipse 17">
            <a:extLst>
              <a:ext uri="{FF2B5EF4-FFF2-40B4-BE49-F238E27FC236}">
                <a16:creationId xmlns="" xmlns:a16="http://schemas.microsoft.com/office/drawing/2014/main" id="{0EF94BED-821B-4945-B129-BBC507BD2A06}"/>
              </a:ext>
            </a:extLst>
          </p:cNvPr>
          <p:cNvSpPr/>
          <p:nvPr/>
        </p:nvSpPr>
        <p:spPr>
          <a:xfrm flipV="1">
            <a:off x="8369874" y="3255066"/>
            <a:ext cx="164525" cy="2764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="" xmlns:a16="http://schemas.microsoft.com/office/drawing/2014/main" id="{550A0A2C-FE6D-4BB6-9E6F-004182407144}"/>
              </a:ext>
            </a:extLst>
          </p:cNvPr>
          <p:cNvSpPr/>
          <p:nvPr/>
        </p:nvSpPr>
        <p:spPr>
          <a:xfrm flipV="1">
            <a:off x="9364716" y="3258203"/>
            <a:ext cx="189187" cy="3153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018686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F076056-E710-48CA-BFD7-20B3CB0C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	(+)-carvone 		  (-) carvone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A5FA749F-D61B-4577-86C9-85024E14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BF15-B7D3-4BB6-885E-A86938A92F98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1026" name="Picture 2" descr="Image illustrative de lâarticle Carvone">
            <a:extLst>
              <a:ext uri="{FF2B5EF4-FFF2-40B4-BE49-F238E27FC236}">
                <a16:creationId xmlns="" xmlns:a16="http://schemas.microsoft.com/office/drawing/2014/main" id="{C1396826-742B-423F-B2BE-7CEF4D008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803" y="1679713"/>
            <a:ext cx="2454763" cy="39160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illustrative de lâarticle Carvone">
            <a:extLst>
              <a:ext uri="{FF2B5EF4-FFF2-40B4-BE49-F238E27FC236}">
                <a16:creationId xmlns="" xmlns:a16="http://schemas.microsoft.com/office/drawing/2014/main" id="{1D090DF6-EC7E-481A-A899-B9227ED85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253" y="1679713"/>
            <a:ext cx="2454762" cy="39160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74524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Repliement des protéines</a:t>
            </a:r>
            <a:endParaRPr lang="fr-FR" dirty="0"/>
          </a:p>
        </p:txBody>
      </p:sp>
      <p:pic>
        <p:nvPicPr>
          <p:cNvPr id="3" name="Picture 2" descr="De prion composÃ© de protÃ©ine sous une forme misfolded. Les prions sont responsables de la maladie de la vache folle transmissible. Toutes les maladies connues de prion sont actuel intraitables et fatales. CrÃ©dit d'image : Designua/Shutterstock">
            <a:extLst>
              <a:ext uri="{FF2B5EF4-FFF2-40B4-BE49-F238E27FC236}">
                <a16:creationId xmlns:a16="http://schemas.microsoft.com/office/drawing/2014/main" xmlns="" id="{155E8E51-9BC2-487C-A2AB-1A688359C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476"/>
          <a:stretch/>
        </p:blipFill>
        <p:spPr bwMode="auto">
          <a:xfrm>
            <a:off x="2271911" y="1518053"/>
            <a:ext cx="7386504" cy="423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E8B8B16C-0DAC-45BD-B97F-659FE95CD448}"/>
              </a:ext>
            </a:extLst>
          </p:cNvPr>
          <p:cNvSpPr txBox="1"/>
          <p:nvPr/>
        </p:nvSpPr>
        <p:spPr>
          <a:xfrm>
            <a:off x="2501117" y="5811801"/>
            <a:ext cx="316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Protéine normale : repliée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CF4DD08E-7CC1-4CF7-8BC6-90B20CA2708E}"/>
              </a:ext>
            </a:extLst>
          </p:cNvPr>
          <p:cNvSpPr txBox="1"/>
          <p:nvPr/>
        </p:nvSpPr>
        <p:spPr>
          <a:xfrm>
            <a:off x="5904493" y="5811801"/>
            <a:ext cx="357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Protéine anormale : allongée</a:t>
            </a:r>
          </a:p>
        </p:txBody>
      </p:sp>
    </p:spTree>
    <p:extLst>
      <p:ext uri="{BB962C8B-B14F-4D97-AF65-F5344CB8AC3E}">
        <p14:creationId xmlns:p14="http://schemas.microsoft.com/office/powerpoint/2010/main" xmlns="" val="3137137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CCD4F450-EED2-401A-87A0-A4CC3881E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C165-1CF2-4D59-9A6C-47C1A89084C0}" type="slidenum">
              <a:rPr lang="fr-FR" smtClean="0">
                <a:solidFill>
                  <a:schemeClr val="bg1"/>
                </a:solidFill>
              </a:rPr>
              <a:pPr/>
              <a:t>8</a:t>
            </a:fld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2" name="Grouper 482">
            <a:extLst>
              <a:ext uri="{FF2B5EF4-FFF2-40B4-BE49-F238E27FC236}">
                <a16:creationId xmlns:a16="http://schemas.microsoft.com/office/drawing/2014/main" xmlns="" id="{A631C9F2-8FCD-4BAC-B8DC-B0ADF453C0FB}"/>
              </a:ext>
            </a:extLst>
          </p:cNvPr>
          <p:cNvGrpSpPr/>
          <p:nvPr/>
        </p:nvGrpSpPr>
        <p:grpSpPr>
          <a:xfrm>
            <a:off x="3541986" y="3587162"/>
            <a:ext cx="1534336" cy="2242482"/>
            <a:chOff x="0" y="0"/>
            <a:chExt cx="571500" cy="824230"/>
          </a:xfrm>
        </p:grpSpPr>
        <p:grpSp>
          <p:nvGrpSpPr>
            <p:cNvPr id="3" name="Grouper 483">
              <a:extLst>
                <a:ext uri="{FF2B5EF4-FFF2-40B4-BE49-F238E27FC236}">
                  <a16:creationId xmlns:a16="http://schemas.microsoft.com/office/drawing/2014/main" xmlns="" id="{1288CE8D-3FCB-4638-A004-3DBDEA0A17E4}"/>
                </a:ext>
              </a:extLst>
            </p:cNvPr>
            <p:cNvGrpSpPr/>
            <p:nvPr/>
          </p:nvGrpSpPr>
          <p:grpSpPr>
            <a:xfrm>
              <a:off x="0" y="24130"/>
              <a:ext cx="571500" cy="800100"/>
              <a:chOff x="0" y="0"/>
              <a:chExt cx="571500" cy="800100"/>
            </a:xfrm>
          </p:grpSpPr>
          <p:sp>
            <p:nvSpPr>
              <p:cNvPr id="14" name="Arrondir un rectangle avec un coin du même côté 484">
                <a:extLst>
                  <a:ext uri="{FF2B5EF4-FFF2-40B4-BE49-F238E27FC236}">
                    <a16:creationId xmlns:a16="http://schemas.microsoft.com/office/drawing/2014/main" xmlns="" id="{E6D8C829-4B7E-4B9E-A8E6-F4ECB36B102E}"/>
                  </a:ext>
                </a:extLst>
              </p:cNvPr>
              <p:cNvSpPr/>
              <p:nvPr/>
            </p:nvSpPr>
            <p:spPr>
              <a:xfrm rot="10800000">
                <a:off x="0" y="0"/>
                <a:ext cx="571500" cy="8001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5" name="Arrondir un rectangle avec un coin du même côté 485">
                <a:extLst>
                  <a:ext uri="{FF2B5EF4-FFF2-40B4-BE49-F238E27FC236}">
                    <a16:creationId xmlns:a16="http://schemas.microsoft.com/office/drawing/2014/main" xmlns="" id="{95DE918C-F79A-4625-B66A-567C7737505E}"/>
                  </a:ext>
                </a:extLst>
              </p:cNvPr>
              <p:cNvSpPr/>
              <p:nvPr/>
            </p:nvSpPr>
            <p:spPr>
              <a:xfrm rot="10800000">
                <a:off x="0" y="206375"/>
                <a:ext cx="571500" cy="593725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43A15BC-8891-4278-8DA5-CDB5C82D8E89}"/>
                </a:ext>
              </a:extLst>
            </p:cNvPr>
            <p:cNvSpPr/>
            <p:nvPr/>
          </p:nvSpPr>
          <p:spPr>
            <a:xfrm flipV="1">
              <a:off x="0" y="0"/>
              <a:ext cx="571500" cy="4508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grpSp>
        <p:nvGrpSpPr>
          <p:cNvPr id="5" name="Grouper 435">
            <a:extLst>
              <a:ext uri="{FF2B5EF4-FFF2-40B4-BE49-F238E27FC236}">
                <a16:creationId xmlns:a16="http://schemas.microsoft.com/office/drawing/2014/main" xmlns="" id="{911A0833-C77D-45F2-B254-258216863B7D}"/>
              </a:ext>
            </a:extLst>
          </p:cNvPr>
          <p:cNvGrpSpPr/>
          <p:nvPr/>
        </p:nvGrpSpPr>
        <p:grpSpPr>
          <a:xfrm>
            <a:off x="4197854" y="3475805"/>
            <a:ext cx="457200" cy="1661260"/>
            <a:chOff x="333375" y="0"/>
            <a:chExt cx="457200" cy="1600200"/>
          </a:xfrm>
        </p:grpSpPr>
        <p:sp>
          <p:nvSpPr>
            <p:cNvPr id="17" name="Arrondir un rectangle avec un coin du même côté 51">
              <a:extLst>
                <a:ext uri="{FF2B5EF4-FFF2-40B4-BE49-F238E27FC236}">
                  <a16:creationId xmlns:a16="http://schemas.microsoft.com/office/drawing/2014/main" xmlns="" id="{16EA6A7F-F51C-4046-A331-DB608F074D45}"/>
                </a:ext>
              </a:extLst>
            </p:cNvPr>
            <p:cNvSpPr/>
            <p:nvPr/>
          </p:nvSpPr>
          <p:spPr>
            <a:xfrm rot="10800000">
              <a:off x="446999" y="914400"/>
              <a:ext cx="228600" cy="685800"/>
            </a:xfrm>
            <a:prstGeom prst="round2Same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grpSp>
          <p:nvGrpSpPr>
            <p:cNvPr id="6" name="Grouper 432">
              <a:extLst>
                <a:ext uri="{FF2B5EF4-FFF2-40B4-BE49-F238E27FC236}">
                  <a16:creationId xmlns:a16="http://schemas.microsoft.com/office/drawing/2014/main" xmlns="" id="{ED4EC85C-C846-4F2B-B66F-9E122F6386E8}"/>
                </a:ext>
              </a:extLst>
            </p:cNvPr>
            <p:cNvGrpSpPr/>
            <p:nvPr/>
          </p:nvGrpSpPr>
          <p:grpSpPr>
            <a:xfrm>
              <a:off x="333375" y="0"/>
              <a:ext cx="457200" cy="1600200"/>
              <a:chOff x="-285750" y="0"/>
              <a:chExt cx="1143000" cy="824230"/>
            </a:xfrm>
          </p:grpSpPr>
          <p:sp>
            <p:nvSpPr>
              <p:cNvPr id="19" name="Arrondir un rectangle avec un coin du même côté 433">
                <a:extLst>
                  <a:ext uri="{FF2B5EF4-FFF2-40B4-BE49-F238E27FC236}">
                    <a16:creationId xmlns:a16="http://schemas.microsoft.com/office/drawing/2014/main" xmlns="" id="{18351575-429F-4010-8491-0D4193BF6BAB}"/>
                  </a:ext>
                </a:extLst>
              </p:cNvPr>
              <p:cNvSpPr/>
              <p:nvPr/>
            </p:nvSpPr>
            <p:spPr>
              <a:xfrm rot="10800000">
                <a:off x="0" y="24130"/>
                <a:ext cx="571500" cy="8001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05470FDD-834F-4735-80AC-99698B8C4AA8}"/>
                  </a:ext>
                </a:extLst>
              </p:cNvPr>
              <p:cNvSpPr/>
              <p:nvPr/>
            </p:nvSpPr>
            <p:spPr>
              <a:xfrm flipV="1">
                <a:off x="-285750" y="0"/>
                <a:ext cx="1143000" cy="5887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  <p:grpSp>
        <p:nvGrpSpPr>
          <p:cNvPr id="7" name="Grouper 38">
            <a:extLst>
              <a:ext uri="{FF2B5EF4-FFF2-40B4-BE49-F238E27FC236}">
                <a16:creationId xmlns:a16="http://schemas.microsoft.com/office/drawing/2014/main" xmlns="" id="{AF779027-2792-46CC-AD83-2B66E9F5CFFF}"/>
              </a:ext>
            </a:extLst>
          </p:cNvPr>
          <p:cNvGrpSpPr/>
          <p:nvPr/>
        </p:nvGrpSpPr>
        <p:grpSpPr>
          <a:xfrm>
            <a:off x="7356425" y="3480483"/>
            <a:ext cx="457200" cy="1680027"/>
            <a:chOff x="-285750" y="0"/>
            <a:chExt cx="1143000" cy="824230"/>
          </a:xfrm>
        </p:grpSpPr>
        <p:grpSp>
          <p:nvGrpSpPr>
            <p:cNvPr id="8" name="Grouper 40">
              <a:extLst>
                <a:ext uri="{FF2B5EF4-FFF2-40B4-BE49-F238E27FC236}">
                  <a16:creationId xmlns:a16="http://schemas.microsoft.com/office/drawing/2014/main" xmlns="" id="{7C3CF536-2A2C-49B2-9B4D-213BEC8A81C9}"/>
                </a:ext>
              </a:extLst>
            </p:cNvPr>
            <p:cNvGrpSpPr/>
            <p:nvPr/>
          </p:nvGrpSpPr>
          <p:grpSpPr>
            <a:xfrm>
              <a:off x="0" y="24130"/>
              <a:ext cx="571500" cy="800100"/>
              <a:chOff x="0" y="0"/>
              <a:chExt cx="571500" cy="800100"/>
            </a:xfrm>
          </p:grpSpPr>
          <p:sp>
            <p:nvSpPr>
              <p:cNvPr id="34" name="Arrondir un rectangle avec un coin du même côté 42">
                <a:extLst>
                  <a:ext uri="{FF2B5EF4-FFF2-40B4-BE49-F238E27FC236}">
                    <a16:creationId xmlns:a16="http://schemas.microsoft.com/office/drawing/2014/main" xmlns="" id="{3DB88813-6004-4992-BE7A-39ED78D24F8A}"/>
                  </a:ext>
                </a:extLst>
              </p:cNvPr>
              <p:cNvSpPr/>
              <p:nvPr/>
            </p:nvSpPr>
            <p:spPr>
              <a:xfrm rot="10800000">
                <a:off x="0" y="0"/>
                <a:ext cx="571500" cy="8001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5" name="Arrondir un rectangle avec un coin du même côté 43">
                <a:extLst>
                  <a:ext uri="{FF2B5EF4-FFF2-40B4-BE49-F238E27FC236}">
                    <a16:creationId xmlns:a16="http://schemas.microsoft.com/office/drawing/2014/main" xmlns="" id="{60BA4B6A-19A0-49CB-9679-A5C10919A370}"/>
                  </a:ext>
                </a:extLst>
              </p:cNvPr>
              <p:cNvSpPr/>
              <p:nvPr/>
            </p:nvSpPr>
            <p:spPr>
              <a:xfrm rot="10800000">
                <a:off x="0" y="457200"/>
                <a:ext cx="571500" cy="3429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dirty="0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4B3D0C7B-39C0-4869-B73C-3FF11AFE7803}"/>
                </a:ext>
              </a:extLst>
            </p:cNvPr>
            <p:cNvSpPr/>
            <p:nvPr/>
          </p:nvSpPr>
          <p:spPr>
            <a:xfrm flipV="1">
              <a:off x="-285750" y="0"/>
              <a:ext cx="1143000" cy="5887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grpSp>
        <p:nvGrpSpPr>
          <p:cNvPr id="11" name="Grouper 482">
            <a:extLst>
              <a:ext uri="{FF2B5EF4-FFF2-40B4-BE49-F238E27FC236}">
                <a16:creationId xmlns:a16="http://schemas.microsoft.com/office/drawing/2014/main" xmlns="" id="{3F250114-C2DC-475A-BA91-9199A68834F6}"/>
              </a:ext>
            </a:extLst>
          </p:cNvPr>
          <p:cNvGrpSpPr/>
          <p:nvPr/>
        </p:nvGrpSpPr>
        <p:grpSpPr>
          <a:xfrm>
            <a:off x="6683030" y="3547241"/>
            <a:ext cx="1704225" cy="2242482"/>
            <a:chOff x="0" y="0"/>
            <a:chExt cx="571500" cy="824230"/>
          </a:xfrm>
        </p:grpSpPr>
        <p:grpSp>
          <p:nvGrpSpPr>
            <p:cNvPr id="12" name="Grouper 483">
              <a:extLst>
                <a:ext uri="{FF2B5EF4-FFF2-40B4-BE49-F238E27FC236}">
                  <a16:creationId xmlns:a16="http://schemas.microsoft.com/office/drawing/2014/main" xmlns="" id="{5E493FEC-60EE-4FBE-A146-FABBD3736006}"/>
                </a:ext>
              </a:extLst>
            </p:cNvPr>
            <p:cNvGrpSpPr/>
            <p:nvPr/>
          </p:nvGrpSpPr>
          <p:grpSpPr>
            <a:xfrm>
              <a:off x="0" y="24130"/>
              <a:ext cx="571500" cy="800100"/>
              <a:chOff x="0" y="0"/>
              <a:chExt cx="571500" cy="800100"/>
            </a:xfrm>
          </p:grpSpPr>
          <p:sp>
            <p:nvSpPr>
              <p:cNvPr id="44" name="Arrondir un rectangle avec un coin du même côté 484">
                <a:extLst>
                  <a:ext uri="{FF2B5EF4-FFF2-40B4-BE49-F238E27FC236}">
                    <a16:creationId xmlns:a16="http://schemas.microsoft.com/office/drawing/2014/main" xmlns="" id="{6CD76DFB-A0C9-4641-AD6F-928AAB24D5F7}"/>
                  </a:ext>
                </a:extLst>
              </p:cNvPr>
              <p:cNvSpPr/>
              <p:nvPr/>
            </p:nvSpPr>
            <p:spPr>
              <a:xfrm rot="10800000">
                <a:off x="0" y="0"/>
                <a:ext cx="571500" cy="8001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45" name="Arrondir un rectangle avec un coin du même côté 485">
                <a:extLst>
                  <a:ext uri="{FF2B5EF4-FFF2-40B4-BE49-F238E27FC236}">
                    <a16:creationId xmlns:a16="http://schemas.microsoft.com/office/drawing/2014/main" xmlns="" id="{36219EE8-9BDD-488D-8E82-87A775F21C48}"/>
                  </a:ext>
                </a:extLst>
              </p:cNvPr>
              <p:cNvSpPr/>
              <p:nvPr/>
            </p:nvSpPr>
            <p:spPr>
              <a:xfrm rot="10800000">
                <a:off x="0" y="206375"/>
                <a:ext cx="571500" cy="593725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CA91B061-856D-4392-9ACC-4F113B8F53C7}"/>
                </a:ext>
              </a:extLst>
            </p:cNvPr>
            <p:cNvSpPr/>
            <p:nvPr/>
          </p:nvSpPr>
          <p:spPr>
            <a:xfrm flipV="1">
              <a:off x="0" y="0"/>
              <a:ext cx="571500" cy="4508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xmlns="" id="{7A579936-9D1B-4A53-82AF-310B613F352A}"/>
              </a:ext>
            </a:extLst>
          </p:cNvPr>
          <p:cNvCxnSpPr>
            <a:cxnSpLocks/>
          </p:cNvCxnSpPr>
          <p:nvPr/>
        </p:nvCxnSpPr>
        <p:spPr>
          <a:xfrm>
            <a:off x="4458115" y="2909231"/>
            <a:ext cx="0" cy="800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xmlns="" id="{EB98D90F-57D1-430F-BEC9-EE2789B36D5C}"/>
              </a:ext>
            </a:extLst>
          </p:cNvPr>
          <p:cNvCxnSpPr>
            <a:cxnSpLocks/>
          </p:cNvCxnSpPr>
          <p:nvPr/>
        </p:nvCxnSpPr>
        <p:spPr>
          <a:xfrm>
            <a:off x="7606038" y="3061020"/>
            <a:ext cx="0" cy="800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xmlns="" id="{11AB419C-027E-4701-A6E5-35EB5BB9B77D}"/>
              </a:ext>
            </a:extLst>
          </p:cNvPr>
          <p:cNvSpPr txBox="1"/>
          <p:nvPr/>
        </p:nvSpPr>
        <p:spPr>
          <a:xfrm>
            <a:off x="3653068" y="2177393"/>
            <a:ext cx="1856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Amidon + Amylase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xmlns="" id="{85AEB01F-F7A4-4264-8A53-D13CB4B106BE}"/>
              </a:ext>
            </a:extLst>
          </p:cNvPr>
          <p:cNvSpPr txBox="1"/>
          <p:nvPr/>
        </p:nvSpPr>
        <p:spPr>
          <a:xfrm>
            <a:off x="4017417" y="5321140"/>
            <a:ext cx="75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37 °C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xmlns="" id="{784B3EDD-139E-4B25-A425-FF5A4409BF3B}"/>
              </a:ext>
            </a:extLst>
          </p:cNvPr>
          <p:cNvSpPr txBox="1"/>
          <p:nvPr/>
        </p:nvSpPr>
        <p:spPr>
          <a:xfrm>
            <a:off x="7604086" y="5334058"/>
            <a:ext cx="75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80 °C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xmlns="" id="{1F28E647-9E59-43EF-B129-2D92309D487D}"/>
              </a:ext>
            </a:extLst>
          </p:cNvPr>
          <p:cNvSpPr txBox="1"/>
          <p:nvPr/>
        </p:nvSpPr>
        <p:spPr>
          <a:xfrm>
            <a:off x="6924858" y="2197649"/>
            <a:ext cx="1236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Amidon + Amylase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1292772" y="578069"/>
            <a:ext cx="8818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Hydrolyse de l’amidon</a:t>
            </a:r>
            <a:endParaRPr lang="fr-FR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9989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CCF208B-5482-42DD-9092-EE790001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Hydrolyse de l’amidon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94FF5B96-76B6-426C-86D8-7DEF56E3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9</a:t>
            </a:fld>
            <a:endParaRPr lang="fr-FR"/>
          </a:p>
        </p:txBody>
      </p:sp>
      <p:grpSp>
        <p:nvGrpSpPr>
          <p:cNvPr id="31" name="Groupe 30"/>
          <p:cNvGrpSpPr/>
          <p:nvPr/>
        </p:nvGrpSpPr>
        <p:grpSpPr>
          <a:xfrm>
            <a:off x="3339903" y="2629348"/>
            <a:ext cx="5620166" cy="3710998"/>
            <a:chOff x="4590634" y="2660879"/>
            <a:chExt cx="5620166" cy="3710998"/>
          </a:xfrm>
        </p:grpSpPr>
        <p:grpSp>
          <p:nvGrpSpPr>
            <p:cNvPr id="6" name="Groupe 5">
              <a:extLst>
                <a:ext uri="{FF2B5EF4-FFF2-40B4-BE49-F238E27FC236}">
                  <a16:creationId xmlns="" xmlns:a16="http://schemas.microsoft.com/office/drawing/2014/main" id="{4CF8E37F-520D-4A6D-8128-5785C8A9B124}"/>
                </a:ext>
              </a:extLst>
            </p:cNvPr>
            <p:cNvGrpSpPr/>
            <p:nvPr/>
          </p:nvGrpSpPr>
          <p:grpSpPr>
            <a:xfrm>
              <a:off x="7200068" y="2660879"/>
              <a:ext cx="3010732" cy="3710998"/>
              <a:chOff x="4611387" y="3019007"/>
              <a:chExt cx="3010732" cy="3710998"/>
            </a:xfrm>
          </p:grpSpPr>
          <p:pic>
            <p:nvPicPr>
              <p:cNvPr id="25" name="Image 24">
                <a:extLst>
                  <a:ext uri="{FF2B5EF4-FFF2-40B4-BE49-F238E27FC236}">
                    <a16:creationId xmlns="" xmlns:a16="http://schemas.microsoft.com/office/drawing/2014/main" id="{808DE6C1-7F88-4A44-825B-FD9F6D3F32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b="3608"/>
              <a:stretch/>
            </p:blipFill>
            <p:spPr>
              <a:xfrm>
                <a:off x="4611387" y="3019007"/>
                <a:ext cx="3010732" cy="2902096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="" xmlns:a14="http://schemas.microsoft.com/office/drawing/2010/main" Requires="a14">
              <p:sp>
                <p:nvSpPr>
                  <p:cNvPr id="26" name="ZoneTexte 4">
                    <a:extLst>
                      <a:ext uri="{FF2B5EF4-FFF2-40B4-BE49-F238E27FC236}">
                        <a16:creationId xmlns:a16="http://schemas.microsoft.com/office/drawing/2014/main" id="{EBD7037F-910E-44EB-940E-72DFA36739C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9892" y="6206785"/>
                    <a:ext cx="211372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2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fr-FR" sz="2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=95 °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fr-FR" sz="2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26" name="ZoneTexte 4">
                    <a:extLst>
                      <a:ext uri="{FF2B5EF4-FFF2-40B4-BE49-F238E27FC236}">
                        <a16:creationId xmlns:a14="http://schemas.microsoft.com/office/drawing/2010/main" xmlns="" xmlns:a16="http://schemas.microsoft.com/office/drawing/2014/main" id="{EBD7037F-910E-44EB-940E-72DFA36739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9892" y="6206785"/>
                    <a:ext cx="2113722" cy="523220"/>
                  </a:xfrm>
                  <a:prstGeom prst="rect">
                    <a:avLst/>
                  </a:prstGeom>
                  <a:blipFill>
                    <a:blip r:embed="rId3" cstate="print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e 7">
              <a:extLst>
                <a:ext uri="{FF2B5EF4-FFF2-40B4-BE49-F238E27FC236}">
                  <a16:creationId xmlns="" xmlns:a16="http://schemas.microsoft.com/office/drawing/2014/main" id="{120639F5-37CC-4FBE-AE9F-DD46489E1C5D}"/>
                </a:ext>
              </a:extLst>
            </p:cNvPr>
            <p:cNvGrpSpPr/>
            <p:nvPr/>
          </p:nvGrpSpPr>
          <p:grpSpPr>
            <a:xfrm>
              <a:off x="4590634" y="2660879"/>
              <a:ext cx="3010732" cy="3709545"/>
              <a:chOff x="848964" y="3019007"/>
              <a:chExt cx="3010732" cy="3709545"/>
            </a:xfrm>
          </p:grpSpPr>
          <p:pic>
            <p:nvPicPr>
              <p:cNvPr id="19" name="Image 18">
                <a:extLst>
                  <a:ext uri="{FF2B5EF4-FFF2-40B4-BE49-F238E27FC236}">
                    <a16:creationId xmlns="" xmlns:a16="http://schemas.microsoft.com/office/drawing/2014/main" id="{1411C96B-6EF2-4BF5-AAD0-A63B8DAB4F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b="3608"/>
              <a:stretch/>
            </p:blipFill>
            <p:spPr>
              <a:xfrm>
                <a:off x="848964" y="3019007"/>
                <a:ext cx="3010732" cy="2902096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="" xmlns:a14="http://schemas.microsoft.com/office/drawing/2010/main" Requires="a14">
              <p:sp>
                <p:nvSpPr>
                  <p:cNvPr id="20" name="ZoneTexte 10">
                    <a:extLst>
                      <a:ext uri="{FF2B5EF4-FFF2-40B4-BE49-F238E27FC236}">
                        <a16:creationId xmlns:a16="http://schemas.microsoft.com/office/drawing/2014/main" id="{55E65C4A-C27D-469F-8692-830552E53DCC}"/>
                      </a:ext>
                    </a:extLst>
                  </p:cNvPr>
                  <p:cNvSpPr txBox="1"/>
                  <p:nvPr/>
                </p:nvSpPr>
                <p:spPr>
                  <a:xfrm>
                    <a:off x="1450726" y="6215270"/>
                    <a:ext cx="1802040" cy="5132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2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=37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°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fr-FR" sz="2800" b="1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20" name="ZoneTexte 10">
                    <a:extLst>
                      <a:ext uri="{FF2B5EF4-FFF2-40B4-BE49-F238E27FC236}">
                        <a16:creationId xmlns:a14="http://schemas.microsoft.com/office/drawing/2010/main" xmlns="" xmlns:a16="http://schemas.microsoft.com/office/drawing/2014/main" id="{55E65C4A-C27D-469F-8692-830552E53D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50726" y="6215270"/>
                    <a:ext cx="1802040" cy="513282"/>
                  </a:xfrm>
                  <a:prstGeom prst="rect">
                    <a:avLst/>
                  </a:prstGeom>
                  <a:blipFill>
                    <a:blip r:embed="rId4" cstate="print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D75AB8FC-43FD-4E2F-BD7B-5F066D74C328}"/>
                  </a:ext>
                </a:extLst>
              </p:cNvPr>
              <p:cNvSpPr/>
              <p:nvPr/>
            </p:nvSpPr>
            <p:spPr>
              <a:xfrm>
                <a:off x="2166604" y="5113422"/>
                <a:ext cx="384397" cy="55621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="" xmlns:a16="http://schemas.microsoft.com/office/drawing/2014/main" id="{DD76E67E-2851-417F-A5D5-2B402C190941}"/>
                  </a:ext>
                </a:extLst>
              </p:cNvPr>
              <p:cNvSpPr/>
              <p:nvPr/>
            </p:nvSpPr>
            <p:spPr>
              <a:xfrm>
                <a:off x="2166604" y="5503259"/>
                <a:ext cx="384397" cy="35067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14E6455E-AC47-4C7B-8F05-E55C6FCC28AE}"/>
                </a:ext>
              </a:extLst>
            </p:cNvPr>
            <p:cNvSpPr/>
            <p:nvPr/>
          </p:nvSpPr>
          <p:spPr>
            <a:xfrm>
              <a:off x="8520515" y="4765036"/>
              <a:ext cx="369837" cy="55621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="" xmlns:a16="http://schemas.microsoft.com/office/drawing/2014/main" id="{EE099E98-8F33-4261-8355-F42E14D672D8}"/>
                </a:ext>
              </a:extLst>
            </p:cNvPr>
            <p:cNvSpPr/>
            <p:nvPr/>
          </p:nvSpPr>
          <p:spPr>
            <a:xfrm>
              <a:off x="8520515" y="5158170"/>
              <a:ext cx="369837" cy="32615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FE2F6EFE-0E85-46FD-B1A8-B812D406B66B}"/>
                  </a:ext>
                </a:extLst>
              </p:cNvPr>
              <p:cNvSpPr txBox="1"/>
              <p:nvPr/>
            </p:nvSpPr>
            <p:spPr>
              <a:xfrm>
                <a:off x="2296633" y="1502735"/>
                <a:ext cx="74656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0" smtClean="0">
                          <a:latin typeface="Cambria Math" panose="02040503050406030204" pitchFamily="18" charset="0"/>
                        </a:rPr>
                        <m:t>2 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800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fr-FR" sz="2800" b="0" i="0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800" b="0" i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sz="2800" b="0" i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800" b="0" i="0" smtClean="0">
                                      <a:latin typeface="Cambria Math" panose="02040503050406030204" pitchFamily="18" charset="0"/>
                                    </a:rPr>
                                    <m:t>O</m:t>
                                  </m:r>
                                </m:e>
                                <m:sub>
                                  <m:r>
                                    <a:rPr lang="fr-FR" sz="2800" b="0" i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fr-FR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n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O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</m:e>
                      </m:groupChr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fr-FR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27" name="ZoneTexte 2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FE2F6EFE-0E85-46FD-B1A8-B812D406B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633" y="1502735"/>
                <a:ext cx="7465662" cy="52322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>
            <a:extLst>
              <a:ext uri="{FF2B5EF4-FFF2-40B4-BE49-F238E27FC236}">
                <a16:creationId xmlns="" xmlns:a16="http://schemas.microsoft.com/office/drawing/2014/main" id="{7AA620B7-80FA-47BC-9214-F348849BE8D3}"/>
              </a:ext>
            </a:extLst>
          </p:cNvPr>
          <p:cNvSpPr txBox="1"/>
          <p:nvPr/>
        </p:nvSpPr>
        <p:spPr>
          <a:xfrm>
            <a:off x="3485395" y="2025955"/>
            <a:ext cx="94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amidon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="" xmlns:a16="http://schemas.microsoft.com/office/drawing/2014/main" id="{BE68DB0F-8B42-466E-A83B-AE636729E7B7}"/>
              </a:ext>
            </a:extLst>
          </p:cNvPr>
          <p:cNvSpPr txBox="1"/>
          <p:nvPr/>
        </p:nvSpPr>
        <p:spPr>
          <a:xfrm>
            <a:off x="7947599" y="2023316"/>
            <a:ext cx="94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maltose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="" xmlns:a16="http://schemas.microsoft.com/office/drawing/2014/main" id="{6E04AD46-48AF-4748-9385-02852CB1814C}"/>
              </a:ext>
            </a:extLst>
          </p:cNvPr>
          <p:cNvSpPr txBox="1"/>
          <p:nvPr/>
        </p:nvSpPr>
        <p:spPr>
          <a:xfrm>
            <a:off x="326065" y="4858476"/>
            <a:ext cx="2622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Test à l’eau </a:t>
            </a:r>
            <a:r>
              <a:rPr lang="fr-FR" sz="2400" dirty="0" smtClean="0"/>
              <a:t>iodée </a:t>
            </a:r>
            <a:r>
              <a:rPr lang="fr-FR" sz="2400" dirty="0"/>
              <a:t>: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3951889" y="5791200"/>
            <a:ext cx="511853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T = 37°C			</a:t>
            </a:r>
            <a:r>
              <a:rPr lang="fr-FR" sz="2800" dirty="0" smtClean="0"/>
              <a:t> </a:t>
            </a:r>
            <a:r>
              <a:rPr lang="fr-FR" sz="2800" dirty="0" smtClean="0"/>
              <a:t>       T=80°C</a:t>
            </a:r>
            <a:endParaRPr lang="fr-FR" sz="2800" dirty="0"/>
          </a:p>
        </p:txBody>
      </p:sp>
    </p:spTree>
    <p:extLst>
      <p:ext uri="{BB962C8B-B14F-4D97-AF65-F5344CB8AC3E}">
        <p14:creationId xmlns="" xmlns:p14="http://schemas.microsoft.com/office/powerpoint/2010/main" val="3033766734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491</TotalTime>
  <Words>262</Words>
  <Application>Microsoft Office PowerPoint</Application>
  <PresentationFormat>Personnalisé</PresentationFormat>
  <Paragraphs>108</Paragraphs>
  <Slides>28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29" baseType="lpstr">
      <vt:lpstr>Rétrospective</vt:lpstr>
      <vt:lpstr>Stéréochimie et molécules du vivant</vt:lpstr>
      <vt:lpstr>Deltaméthrine</vt:lpstr>
      <vt:lpstr>Carvone</vt:lpstr>
      <vt:lpstr>Acides aminés</vt:lpstr>
      <vt:lpstr>CCM de la carvone</vt:lpstr>
      <vt:lpstr> (+)-carvone     (-) carvone</vt:lpstr>
      <vt:lpstr>Repliement des protéines</vt:lpstr>
      <vt:lpstr>Diapositive 8</vt:lpstr>
      <vt:lpstr>Hydrolyse de l’amidon</vt:lpstr>
      <vt:lpstr>Cas de l’ovalbumine</vt:lpstr>
      <vt:lpstr>Conformations de l’ADN</vt:lpstr>
      <vt:lpstr>Maladie de la « vache folle »</vt:lpstr>
      <vt:lpstr>Différence entre stéréoisomères de conformation et de configuration</vt:lpstr>
      <vt:lpstr>Exemples d’objets chiraux</vt:lpstr>
      <vt:lpstr>Enantiomères de l’alanine</vt:lpstr>
      <vt:lpstr>Interactions de deux énantiomères sur un récepteur chiral</vt:lpstr>
      <vt:lpstr>Thréonine : deux C*</vt:lpstr>
      <vt:lpstr>Stéréoisomérie de configuration : la thréonine</vt:lpstr>
      <vt:lpstr>Stéréoisomérie de configuration : la thréonine</vt:lpstr>
      <vt:lpstr>Stéréoisomérie de configuration : la thréonine</vt:lpstr>
      <vt:lpstr>Stéréoisomérie de configuration : la thréonine</vt:lpstr>
      <vt:lpstr>Acide maléique et acide fumarique</vt:lpstr>
      <vt:lpstr>Acide maléique et acide fumarique</vt:lpstr>
      <vt:lpstr>L’isomérisation liée à la vision</vt:lpstr>
      <vt:lpstr>Conclusion</vt:lpstr>
      <vt:lpstr>Diapositive 26</vt:lpstr>
      <vt:lpstr>Crise sanitaire du Thalidomide (1950)</vt:lpstr>
      <vt:lpstr>Diapositive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Chimie durable</dc:title>
  <dc:creator>Hugo Roussille</dc:creator>
  <cp:lastModifiedBy>Julie Corjon</cp:lastModifiedBy>
  <cp:revision>68</cp:revision>
  <dcterms:created xsi:type="dcterms:W3CDTF">2019-04-06T14:18:31Z</dcterms:created>
  <dcterms:modified xsi:type="dcterms:W3CDTF">2020-05-25T20:16:52Z</dcterms:modified>
</cp:coreProperties>
</file>